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8404800" cy="27432000"/>
  <p:notesSz cx="32004000" cy="511032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8640">
          <p15:clr>
            <a:srgbClr val="000000"/>
          </p15:clr>
        </p15:guide>
        <p15:guide id="2" pos="12096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" roundtripDataSignature="AMtx7mjIblh03KIQIdO1LUfL17Li+1LY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40572C-C8E1-42DD-88C6-15039B827F1A}">
  <a:tblStyle styleId="{0C40572C-C8E1-42DD-88C6-15039B827F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30" d="100"/>
          <a:sy n="30" d="100"/>
        </p:scale>
        <p:origin x="1856" y="264"/>
      </p:cViewPr>
      <p:guideLst>
        <p:guide orient="horz" pos="8640"/>
        <p:guide pos="12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customschemas.google.com/relationships/presentationmetadata" Target="metadata"/><Relationship Id="rId3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heme" Target="theme/theme1.xml"/><Relationship Id="rId10" Type="http://schemas.openxmlformats.org/officeDocument/2006/relationships/viewProps" Target="viewProps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22225"/>
            <a:ext cx="13868400" cy="2516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0" rIns="1905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18135600" y="22225"/>
            <a:ext cx="13868400" cy="2516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0" rIns="1905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ftr" idx="11"/>
          </p:nvPr>
        </p:nvSpPr>
        <p:spPr>
          <a:xfrm>
            <a:off x="0" y="48563213"/>
            <a:ext cx="13868400" cy="2516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0" rIns="1905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sldNum" idx="12"/>
          </p:nvPr>
        </p:nvSpPr>
        <p:spPr>
          <a:xfrm>
            <a:off x="18135600" y="48563213"/>
            <a:ext cx="13868400" cy="2516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0" rIns="1905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None/>
            </a:pPr>
            <a:fld id="{00000000-1234-1234-1234-123412341234}" type="slidenum">
              <a:rPr lang="en-US" sz="1000" b="0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n"/>
          <p:cNvSpPr txBox="1">
            <a:spLocks noGrp="1"/>
          </p:cNvSpPr>
          <p:nvPr>
            <p:ph type="body" idx="1"/>
          </p:nvPr>
        </p:nvSpPr>
        <p:spPr>
          <a:xfrm>
            <a:off x="4267200" y="24272875"/>
            <a:ext cx="23469601" cy="22996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0200" tIns="214300" rIns="430200" bIns="2143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>
            <a:spLocks noGrp="1" noRot="1" noChangeAspect="1"/>
          </p:cNvSpPr>
          <p:nvPr>
            <p:ph type="sldImg" idx="3"/>
          </p:nvPr>
        </p:nvSpPr>
        <p:spPr>
          <a:xfrm>
            <a:off x="13601700" y="11698287"/>
            <a:ext cx="4800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/>
        </p:nvSpPr>
        <p:spPr>
          <a:xfrm>
            <a:off x="18135600" y="48563213"/>
            <a:ext cx="13868400" cy="2516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0" rIns="1905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None/>
            </a:pPr>
            <a:fld id="{00000000-1234-1234-1234-123412341234}" type="slidenum">
              <a:rPr lang="en-US" sz="1000" b="0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601700" y="11698288"/>
            <a:ext cx="4800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4267200" y="24272875"/>
            <a:ext cx="23469601" cy="22996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0200" tIns="214300" rIns="430200" bIns="2143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880360" y="8521700"/>
            <a:ext cx="32644200" cy="58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5760720" y="15544800"/>
            <a:ext cx="26883300" cy="70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2640"/>
              </a:spcBef>
              <a:spcAft>
                <a:spcPts val="0"/>
              </a:spcAft>
              <a:buClr>
                <a:schemeClr val="dk1"/>
              </a:buClr>
              <a:buSzPts val="13200"/>
              <a:buFont typeface="Times New Roman"/>
              <a:buNone/>
              <a:defRPr/>
            </a:lvl1pPr>
            <a:lvl2pPr lvl="1" algn="ctr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Times New Roman"/>
              <a:buNone/>
              <a:defRPr/>
            </a:lvl2pPr>
            <a:lvl3pPr lvl="2" algn="ctr">
              <a:lnSpc>
                <a:spcPct val="100000"/>
              </a:lnSpc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 New Roman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>
            <a:spLocks noGrp="1"/>
          </p:cNvSpPr>
          <p:nvPr>
            <p:ph type="title"/>
          </p:nvPr>
        </p:nvSpPr>
        <p:spPr>
          <a:xfrm>
            <a:off x="3033713" y="17627600"/>
            <a:ext cx="32644200" cy="54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>
            <a:off x="3033713" y="11626850"/>
            <a:ext cx="32644200" cy="60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2880360" y="2438400"/>
            <a:ext cx="32644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body" idx="1"/>
          </p:nvPr>
        </p:nvSpPr>
        <p:spPr>
          <a:xfrm>
            <a:off x="2880360" y="7924800"/>
            <a:ext cx="32644200" cy="16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 rot="5400000">
            <a:off x="20471190" y="9330750"/>
            <a:ext cx="21945600" cy="81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 rot="5400000">
            <a:off x="4069050" y="1249650"/>
            <a:ext cx="21945600" cy="24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2880360" y="2438400"/>
            <a:ext cx="32644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 rot="5400000">
            <a:off x="10972740" y="-167699"/>
            <a:ext cx="16459200" cy="326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527608" y="19202400"/>
            <a:ext cx="23043000" cy="22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>
            <a:spLocks noGrp="1"/>
          </p:cNvSpPr>
          <p:nvPr>
            <p:ph type="pic" idx="2"/>
          </p:nvPr>
        </p:nvSpPr>
        <p:spPr>
          <a:xfrm>
            <a:off x="7527608" y="2451100"/>
            <a:ext cx="23043000" cy="164592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7527608" y="21469350"/>
            <a:ext cx="23043000" cy="3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1920240" y="1092200"/>
            <a:ext cx="126348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5015210" y="1092200"/>
            <a:ext cx="21469500" cy="234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20240" y="5740400"/>
            <a:ext cx="12634800" cy="187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2880360" y="2438400"/>
            <a:ext cx="32644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1920240" y="1098550"/>
            <a:ext cx="34564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1920240" y="6140450"/>
            <a:ext cx="16968900" cy="25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2"/>
          </p:nvPr>
        </p:nvSpPr>
        <p:spPr>
          <a:xfrm>
            <a:off x="1920240" y="8699500"/>
            <a:ext cx="16968900" cy="158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3"/>
          </p:nvPr>
        </p:nvSpPr>
        <p:spPr>
          <a:xfrm>
            <a:off x="19509105" y="6140450"/>
            <a:ext cx="16975500" cy="25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4"/>
          </p:nvPr>
        </p:nvSpPr>
        <p:spPr>
          <a:xfrm>
            <a:off x="19509105" y="8699500"/>
            <a:ext cx="16975500" cy="158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/>
          </p:nvPr>
        </p:nvSpPr>
        <p:spPr>
          <a:xfrm>
            <a:off x="2880360" y="2438400"/>
            <a:ext cx="32644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body" idx="1"/>
          </p:nvPr>
        </p:nvSpPr>
        <p:spPr>
          <a:xfrm>
            <a:off x="2880360" y="7924800"/>
            <a:ext cx="16242000" cy="16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2"/>
          </p:nvPr>
        </p:nvSpPr>
        <p:spPr>
          <a:xfrm>
            <a:off x="19282410" y="7924800"/>
            <a:ext cx="16242000" cy="16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dt" idx="10"/>
          </p:nvPr>
        </p:nvSpPr>
        <p:spPr>
          <a:xfrm>
            <a:off x="288036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ftr" idx="11"/>
          </p:nvPr>
        </p:nvSpPr>
        <p:spPr>
          <a:xfrm>
            <a:off x="13121640" y="24993600"/>
            <a:ext cx="12161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27523440" y="24993600"/>
            <a:ext cx="8001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2880360" y="2438400"/>
            <a:ext cx="32644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6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6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6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6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6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6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6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6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6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body" idx="1"/>
          </p:nvPr>
        </p:nvSpPr>
        <p:spPr>
          <a:xfrm>
            <a:off x="2880360" y="7924800"/>
            <a:ext cx="32644200" cy="16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noAutofit/>
          </a:bodyPr>
          <a:lstStyle>
            <a:lvl1pPr marL="457200" marR="0" lvl="0" indent="-1066800" algn="l" rtl="0">
              <a:lnSpc>
                <a:spcPct val="100000"/>
              </a:lnSpc>
              <a:spcBef>
                <a:spcPts val="2640"/>
              </a:spcBef>
              <a:spcAft>
                <a:spcPts val="0"/>
              </a:spcAft>
              <a:buClr>
                <a:schemeClr val="dk1"/>
              </a:buClr>
              <a:buSzPts val="13200"/>
              <a:buFont typeface="Times New Roman"/>
              <a:buChar char="•"/>
              <a:defRPr sz="1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Times New Roman"/>
              <a:buChar char="–"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838200" algn="l" rtl="0">
              <a:lnSpc>
                <a:spcPct val="100000"/>
              </a:lnSpc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 New Roman"/>
              <a:buChar char="•"/>
              <a:defRPr sz="9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736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Char char="–"/>
              <a:defRPr sz="8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736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Char char="•"/>
              <a:defRPr sz="8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736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Char char="•"/>
              <a:defRPr sz="8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736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Char char="•"/>
              <a:defRPr sz="8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736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Char char="•"/>
              <a:defRPr sz="8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736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imes New Roman"/>
              <a:buChar char="•"/>
              <a:defRPr sz="8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1020075" y="609600"/>
            <a:ext cx="363084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7200"/>
              <a:buFont typeface="Times New Roman"/>
              <a:buNone/>
            </a:pPr>
            <a:r>
              <a:rPr lang="en-US" sz="7200" b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Décor: Multimodal Retrieval for Interior Design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026795" y="3810000"/>
            <a:ext cx="10641300" cy="223578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60220" y="1720850"/>
            <a:ext cx="34564200" cy="925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3600" b="1">
                <a:solidFill>
                  <a:schemeClr val="dk1"/>
                </a:solidFill>
              </a:rPr>
              <a:t>Haocheng</a:t>
            </a:r>
            <a:r>
              <a:rPr lang="en-US" sz="3600" b="1" dirty="0">
                <a:solidFill>
                  <a:schemeClr val="dk1"/>
                </a:solidFill>
              </a:rPr>
              <a:t> Han, </a:t>
            </a:r>
            <a:r>
              <a:rPr lang="en-US" sz="3600" b="1" dirty="0" err="1">
                <a:solidFill>
                  <a:schemeClr val="dk1"/>
                </a:solidFill>
              </a:rPr>
              <a:t>Yuanxin</a:t>
            </a:r>
            <a:r>
              <a:rPr lang="en-US" sz="3600" b="1" dirty="0">
                <a:solidFill>
                  <a:schemeClr val="dk1"/>
                </a:solidFill>
              </a:rPr>
              <a:t> Wang, </a:t>
            </a:r>
            <a:r>
              <a:rPr lang="en-US" altLang="zh-CN" sz="3600" b="1" dirty="0" err="1">
                <a:solidFill>
                  <a:schemeClr val="dk1"/>
                </a:solidFill>
              </a:rPr>
              <a:t>Yiting</a:t>
            </a:r>
            <a:r>
              <a:rPr lang="zh-CN" altLang="en-US" sz="3600" b="1" dirty="0">
                <a:solidFill>
                  <a:schemeClr val="dk1"/>
                </a:solidFill>
              </a:rPr>
              <a:t> </a:t>
            </a:r>
            <a:r>
              <a:rPr lang="en-US" altLang="zh-CN" sz="3600" b="1" dirty="0">
                <a:solidFill>
                  <a:schemeClr val="dk1"/>
                </a:solidFill>
              </a:rPr>
              <a:t>Feng</a:t>
            </a:r>
            <a:endParaRPr sz="3600" b="1" i="1" u="none" strike="noStrike" cap="none" dirty="0">
              <a:solidFill>
                <a:schemeClr val="dk1"/>
              </a:solidFill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2066925" y="7010400"/>
            <a:ext cx="250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12721590" y="7296150"/>
            <a:ext cx="2520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12232231" y="3823876"/>
            <a:ext cx="13964100" cy="223578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6767178" y="3830925"/>
            <a:ext cx="10641300" cy="223437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2274894" y="3907125"/>
            <a:ext cx="13964100" cy="1114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4200" b="1" dirty="0">
                <a:solidFill>
                  <a:schemeClr val="accent1"/>
                </a:solidFill>
              </a:rPr>
              <a:t>Proposed Approaches</a:t>
            </a:r>
            <a:endParaRPr sz="3000" dirty="0">
              <a:solidFill>
                <a:schemeClr val="accent1"/>
              </a:solidFill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1020075" y="3859650"/>
            <a:ext cx="10641300" cy="6954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4200" b="1" dirty="0">
                <a:solidFill>
                  <a:schemeClr val="accent1"/>
                </a:solidFill>
              </a:rPr>
              <a:t>Motivation</a:t>
            </a:r>
            <a:endParaRPr sz="42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The current popularity of e-commerce motivates intelligent ways to help surface </a:t>
            </a:r>
            <a:r>
              <a:rPr lang="en-US" sz="3000" b="1" dirty="0">
                <a:solidFill>
                  <a:schemeClr val="dk1"/>
                </a:solidFill>
              </a:rPr>
              <a:t>stylistically compatible products</a:t>
            </a:r>
            <a:r>
              <a:rPr lang="en-US" sz="3000" dirty="0">
                <a:solidFill>
                  <a:schemeClr val="dk1"/>
                </a:solidFill>
              </a:rPr>
              <a:t> to customers.</a:t>
            </a:r>
            <a:endParaRPr sz="3000" dirty="0">
              <a:solidFill>
                <a:schemeClr val="dk1"/>
              </a:solidFill>
            </a:endParaRPr>
          </a:p>
          <a:p>
            <a:pPr marL="457200" marR="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However, most existing machine learning approaches have not directly addressed style (e.g., visual similarity) or have addressed style in terms of subjective categories (e.g., industrial, modern).</a:t>
            </a:r>
            <a:endParaRPr sz="3000" dirty="0">
              <a:solidFill>
                <a:schemeClr val="dk1"/>
              </a:solidFill>
            </a:endParaRPr>
          </a:p>
          <a:p>
            <a:pPr marL="457200" marR="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In this work, we investigate the task of learning style compatibility in a self-supervised manner by leveraging </a:t>
            </a:r>
            <a:r>
              <a:rPr lang="en-US" sz="3000" b="1" dirty="0">
                <a:solidFill>
                  <a:schemeClr val="dk1"/>
                </a:solidFill>
              </a:rPr>
              <a:t>IKEA furniture placed in the context of designer-curated showrooms</a:t>
            </a:r>
            <a:r>
              <a:rPr lang="en-US" sz="3000" dirty="0">
                <a:solidFill>
                  <a:schemeClr val="dk1"/>
                </a:solidFill>
              </a:rPr>
              <a:t>.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26767178" y="3907125"/>
            <a:ext cx="10641300" cy="1645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4200" b="1" dirty="0">
                <a:solidFill>
                  <a:schemeClr val="accent1"/>
                </a:solidFill>
              </a:rPr>
              <a:t>Experiments</a:t>
            </a:r>
            <a:endParaRPr sz="3000" dirty="0">
              <a:solidFill>
                <a:schemeClr val="accent1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1020075" y="13792200"/>
            <a:ext cx="10641300" cy="2707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4200" b="1" dirty="0">
                <a:solidFill>
                  <a:schemeClr val="accent1"/>
                </a:solidFill>
              </a:rPr>
              <a:t>Dataset</a:t>
            </a:r>
            <a:endParaRPr sz="42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2,193 object (product) photos and text descriptions.</a:t>
            </a:r>
            <a:endParaRPr sz="3000" dirty="0">
              <a:solidFill>
                <a:schemeClr val="dk1"/>
              </a:solidFill>
            </a:endParaRPr>
          </a:p>
          <a:p>
            <a:pPr marL="457200" marR="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298 context (room scene) photos in which those objects appear.</a:t>
            </a:r>
            <a:endParaRPr sz="3000" dirty="0">
              <a:solidFill>
                <a:schemeClr val="dk1"/>
              </a:solidFill>
            </a:endParaRPr>
          </a:p>
        </p:txBody>
      </p:sp>
      <p:pic>
        <p:nvPicPr>
          <p:cNvPr id="101" name="Google Shape;10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624" y="10675739"/>
            <a:ext cx="3939945" cy="2900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9431" y="10675739"/>
            <a:ext cx="4687491" cy="2900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"/>
          <p:cNvPicPr preferRelativeResize="0"/>
          <p:nvPr/>
        </p:nvPicPr>
        <p:blipFill rotWithShape="1">
          <a:blip r:embed="rId5">
            <a:alphaModFix/>
          </a:blip>
          <a:srcRect l="2586" t="5094" r="3375" b="50490"/>
          <a:stretch/>
        </p:blipFill>
        <p:spPr>
          <a:xfrm>
            <a:off x="1693860" y="16460138"/>
            <a:ext cx="9307438" cy="332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"/>
          <p:cNvSpPr txBox="1"/>
          <p:nvPr/>
        </p:nvSpPr>
        <p:spPr>
          <a:xfrm>
            <a:off x="1020075" y="20075875"/>
            <a:ext cx="10641300" cy="5893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4200" b="1" dirty="0">
                <a:solidFill>
                  <a:schemeClr val="accent1"/>
                </a:solidFill>
              </a:rPr>
              <a:t>Problem Statement</a:t>
            </a:r>
            <a:endParaRPr sz="42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Given two furniture F</a:t>
            </a:r>
            <a:r>
              <a:rPr lang="en-US" sz="3000" baseline="-25000" dirty="0">
                <a:solidFill>
                  <a:schemeClr val="dk1"/>
                </a:solidFill>
              </a:rPr>
              <a:t>1</a:t>
            </a:r>
            <a:r>
              <a:rPr lang="en-US" sz="3000" dirty="0">
                <a:solidFill>
                  <a:schemeClr val="dk1"/>
                </a:solidFill>
              </a:rPr>
              <a:t> and F</a:t>
            </a:r>
            <a:r>
              <a:rPr lang="en-US" sz="3000" baseline="-25000" dirty="0">
                <a:solidFill>
                  <a:schemeClr val="dk1"/>
                </a:solidFill>
              </a:rPr>
              <a:t>2</a:t>
            </a:r>
            <a:r>
              <a:rPr lang="en-US" sz="3000" dirty="0">
                <a:solidFill>
                  <a:schemeClr val="dk1"/>
                </a:solidFill>
              </a:rPr>
              <a:t> as input, our objective is to determine whether they are compatible or incompatible y ∈ {0, 1}. As ground truth, we define two furniture as compatible if they co-occur within at least one of the rooms.</a:t>
            </a:r>
            <a:endParaRPr sz="3000" dirty="0">
              <a:solidFill>
                <a:schemeClr val="dk1"/>
              </a:solidFill>
            </a:endParaRPr>
          </a:p>
          <a:p>
            <a:pPr marL="457200" marR="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Our goal is to learn good representations of F</a:t>
            </a:r>
            <a:r>
              <a:rPr lang="en-US" sz="3000" baseline="-25000" dirty="0">
                <a:solidFill>
                  <a:schemeClr val="dk1"/>
                </a:solidFill>
              </a:rPr>
              <a:t>1</a:t>
            </a:r>
            <a:r>
              <a:rPr lang="en-US" sz="3000" dirty="0">
                <a:solidFill>
                  <a:schemeClr val="dk1"/>
                </a:solidFill>
              </a:rPr>
              <a:t> and F</a:t>
            </a:r>
            <a:r>
              <a:rPr lang="en-US" sz="3000" baseline="-25000" dirty="0">
                <a:solidFill>
                  <a:schemeClr val="dk1"/>
                </a:solidFill>
              </a:rPr>
              <a:t>2 </a:t>
            </a:r>
            <a:r>
              <a:rPr lang="en-US" sz="3000" dirty="0">
                <a:solidFill>
                  <a:schemeClr val="dk1"/>
                </a:solidFill>
              </a:rPr>
              <a:t>and build a compatibility function C, which represents a distance measure between F</a:t>
            </a:r>
            <a:r>
              <a:rPr lang="en-US" sz="3000" baseline="-25000" dirty="0">
                <a:solidFill>
                  <a:schemeClr val="dk1"/>
                </a:solidFill>
              </a:rPr>
              <a:t>1</a:t>
            </a:r>
            <a:r>
              <a:rPr lang="en-US" sz="3000" dirty="0">
                <a:solidFill>
                  <a:schemeClr val="dk1"/>
                </a:solidFill>
              </a:rPr>
              <a:t> and F</a:t>
            </a:r>
            <a:r>
              <a:rPr lang="en-US" sz="3000" baseline="-25000" dirty="0">
                <a:solidFill>
                  <a:schemeClr val="dk1"/>
                </a:solidFill>
              </a:rPr>
              <a:t>2</a:t>
            </a:r>
            <a:br>
              <a:rPr lang="en-US" sz="3000" dirty="0">
                <a:solidFill>
                  <a:schemeClr val="dk1"/>
                </a:solidFill>
              </a:rPr>
            </a:br>
            <a:r>
              <a:rPr lang="en-US" sz="3000" dirty="0" err="1">
                <a:solidFill>
                  <a:schemeClr val="dk1"/>
                </a:solidFill>
              </a:rPr>
              <a:t>ŷ</a:t>
            </a:r>
            <a:r>
              <a:rPr lang="en-US" sz="3000" dirty="0">
                <a:solidFill>
                  <a:schemeClr val="dk1"/>
                </a:solidFill>
              </a:rPr>
              <a:t> = C (F</a:t>
            </a:r>
            <a:r>
              <a:rPr lang="en-US" sz="3000" baseline="-25000" dirty="0">
                <a:solidFill>
                  <a:schemeClr val="dk1"/>
                </a:solidFill>
              </a:rPr>
              <a:t>1</a:t>
            </a:r>
            <a:r>
              <a:rPr lang="en-US" sz="3000" dirty="0">
                <a:solidFill>
                  <a:schemeClr val="dk1"/>
                </a:solidFill>
              </a:rPr>
              <a:t>, F</a:t>
            </a:r>
            <a:r>
              <a:rPr lang="en-US" sz="3000" baseline="-25000" dirty="0">
                <a:solidFill>
                  <a:schemeClr val="dk1"/>
                </a:solidFill>
              </a:rPr>
              <a:t>2</a:t>
            </a:r>
            <a:r>
              <a:rPr lang="en-US" sz="3000" dirty="0">
                <a:solidFill>
                  <a:schemeClr val="dk1"/>
                </a:solidFill>
              </a:rPr>
              <a:t>).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105" name="Google Shape;105;p1"/>
          <p:cNvSpPr txBox="1"/>
          <p:nvPr/>
        </p:nvSpPr>
        <p:spPr>
          <a:xfrm>
            <a:off x="20000950" y="4925325"/>
            <a:ext cx="5847300" cy="9396900"/>
          </a:xfrm>
          <a:prstGeom prst="rect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>
                <a:solidFill>
                  <a:srgbClr val="FFC000"/>
                </a:solidFill>
              </a:rPr>
              <a:t>Intermediate Fusion</a:t>
            </a:r>
            <a:endParaRPr sz="3500" b="1" dirty="0">
              <a:solidFill>
                <a:srgbClr val="FFC000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/>
              <a:t>Use mean and variance of each Conv output as the start token for transformer instead of using </a:t>
            </a:r>
            <a:r>
              <a:rPr lang="en-US" sz="3000" dirty="0">
                <a:solidFill>
                  <a:schemeClr val="dk1"/>
                </a:solidFill>
              </a:rPr>
              <a:t>the output of VGG-16 (similar to </a:t>
            </a:r>
            <a:r>
              <a:rPr lang="en-US" sz="3000" dirty="0" err="1">
                <a:solidFill>
                  <a:schemeClr val="dk1"/>
                </a:solidFill>
              </a:rPr>
              <a:t>StyleGAN</a:t>
            </a:r>
            <a:r>
              <a:rPr lang="en-US" sz="3000" dirty="0">
                <a:solidFill>
                  <a:schemeClr val="dk1"/>
                </a:solidFill>
              </a:rPr>
              <a:t>)</a:t>
            </a:r>
            <a:endParaRPr sz="3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1"/>
          <p:cNvSpPr txBox="1"/>
          <p:nvPr/>
        </p:nvSpPr>
        <p:spPr>
          <a:xfrm>
            <a:off x="20215900" y="8996325"/>
            <a:ext cx="6023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/>
              <a:t>Figure: Overview Architecture of Intermediate Fusion </a:t>
            </a:r>
            <a:endParaRPr sz="1800" i="1"/>
          </a:p>
        </p:txBody>
      </p:sp>
      <p:sp>
        <p:nvSpPr>
          <p:cNvPr id="107" name="Google Shape;107;p1"/>
          <p:cNvSpPr txBox="1"/>
          <p:nvPr/>
        </p:nvSpPr>
        <p:spPr>
          <a:xfrm>
            <a:off x="12515850" y="12741488"/>
            <a:ext cx="6963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i="1"/>
              <a:t>Figure: Implementation Details of Intermediate Fusion Block</a:t>
            </a:r>
            <a:endParaRPr sz="1900" i="1"/>
          </a:p>
        </p:txBody>
      </p:sp>
      <p:sp>
        <p:nvSpPr>
          <p:cNvPr id="108" name="Google Shape;108;p1"/>
          <p:cNvSpPr txBox="1"/>
          <p:nvPr/>
        </p:nvSpPr>
        <p:spPr>
          <a:xfrm>
            <a:off x="12370465" y="13593247"/>
            <a:ext cx="13306800" cy="3908732"/>
          </a:xfrm>
          <a:prstGeom prst="rect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>
                <a:solidFill>
                  <a:srgbClr val="FFC000"/>
                </a:solidFill>
              </a:rPr>
              <a:t>Multimodal VAE</a:t>
            </a:r>
            <a:endParaRPr sz="3500" b="1" dirty="0">
              <a:solidFill>
                <a:srgbClr val="FFC000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Use both vision and language modalities to train a VAE that reconstructs the original image.</a:t>
            </a:r>
            <a:endParaRPr sz="3000" dirty="0">
              <a:solidFill>
                <a:schemeClr val="dk1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Use trained VAE as the encoder and take the bottleneck features as the “style” representation for each furniture.</a:t>
            </a:r>
            <a:endParaRPr sz="3000" dirty="0">
              <a:solidFill>
                <a:schemeClr val="dk1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Train a simple binary classifier with fully-connected layers using the representations.</a:t>
            </a:r>
            <a:endParaRPr sz="3000" dirty="0">
              <a:solidFill>
                <a:schemeClr val="dk1"/>
              </a:solidFill>
            </a:endParaRPr>
          </a:p>
        </p:txBody>
      </p:sp>
      <p:pic>
        <p:nvPicPr>
          <p:cNvPr id="109" name="Google Shape;109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637900" y="6080904"/>
            <a:ext cx="6608199" cy="653205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0" name="Google Shape;110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567100" y="9620250"/>
            <a:ext cx="6451300" cy="386015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"/>
          <p:cNvSpPr txBox="1"/>
          <p:nvPr/>
        </p:nvSpPr>
        <p:spPr>
          <a:xfrm>
            <a:off x="12515850" y="23088674"/>
            <a:ext cx="11365800" cy="2846903"/>
          </a:xfrm>
          <a:prstGeom prst="rect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>
                <a:solidFill>
                  <a:srgbClr val="FFC000"/>
                </a:solidFill>
              </a:rPr>
              <a:t>Co-Learning with Room Images</a:t>
            </a:r>
            <a:endParaRPr sz="3000" dirty="0">
              <a:solidFill>
                <a:srgbClr val="FFC000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Room images can be used as inputs instead of limited to self-supervised labels</a:t>
            </a:r>
            <a:endParaRPr sz="3000" dirty="0">
              <a:solidFill>
                <a:schemeClr val="dk1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Room images partially available in training, unavailable in testing (replace with mean/empty/noise image)</a:t>
            </a:r>
            <a:endParaRPr sz="3000" dirty="0">
              <a:solidFill>
                <a:schemeClr val="dk1"/>
              </a:solidFill>
            </a:endParaRPr>
          </a:p>
        </p:txBody>
      </p:sp>
      <p:pic>
        <p:nvPicPr>
          <p:cNvPr id="112" name="Google Shape;112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899150" y="17184733"/>
            <a:ext cx="9949099" cy="587976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3" name="Google Shape;113;p1"/>
          <p:cNvGraphicFramePr/>
          <p:nvPr>
            <p:extLst>
              <p:ext uri="{D42A27DB-BD31-4B8C-83A1-F6EECF244321}">
                <p14:modId xmlns:p14="http://schemas.microsoft.com/office/powerpoint/2010/main" val="3830847836"/>
              </p:ext>
            </p:extLst>
          </p:nvPr>
        </p:nvGraphicFramePr>
        <p:xfrm>
          <a:off x="27113275" y="4981788"/>
          <a:ext cx="10662350" cy="3508740"/>
        </p:xfrm>
        <a:graphic>
          <a:graphicData uri="http://schemas.openxmlformats.org/drawingml/2006/table">
            <a:tbl>
              <a:tblPr>
                <a:noFill/>
                <a:tableStyleId>{0C40572C-C8E1-42DD-88C6-15039B827F1A}</a:tableStyleId>
              </a:tblPr>
              <a:tblGrid>
                <a:gridCol w="2583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0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4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94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Naive CLIP</a:t>
                      </a:r>
                      <a:endParaRPr sz="1700" b="1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Fine-tuned CLIP</a:t>
                      </a:r>
                      <a:endParaRPr sz="17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Intermediate fusion (single)</a:t>
                      </a:r>
                      <a:endParaRPr sz="1700" b="1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Intermediate fusion (ensemble)</a:t>
                      </a:r>
                      <a:endParaRPr sz="17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Multimodal VAE</a:t>
                      </a:r>
                      <a:endParaRPr sz="1700" b="1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3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Validation Accuracy</a:t>
                      </a:r>
                      <a:endParaRPr sz="1700" b="1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0.549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0.661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0.580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0.583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0.484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AUC</a:t>
                      </a:r>
                      <a:endParaRPr sz="1700" b="1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0.559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0.742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0.604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0.611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0.456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6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NDCG@5</a:t>
                      </a:r>
                      <a:endParaRPr sz="1700" b="1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0.0028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0.1078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0.0070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0.0092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0.0085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3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Single query recall@5</a:t>
                      </a:r>
                      <a:endParaRPr sz="1700" b="1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0.364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0.505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0.357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0.391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0.382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/>
                        <a:t>Double query recall@5</a:t>
                      </a:r>
                      <a:endParaRPr sz="1700" b="1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0.372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0.506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0.371</a:t>
                      </a:r>
                      <a:endParaRPr sz="220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0.388</a:t>
                      </a:r>
                      <a:endParaRPr sz="2200"/>
                    </a:p>
                  </a:txBody>
                  <a:tcPr marL="91425" marR="91425" marT="91425" marB="91425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0.394</a:t>
                      </a:r>
                      <a:endParaRPr sz="2200" dirty="0"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14" name="Google Shape;114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734075" y="9734050"/>
            <a:ext cx="8497580" cy="190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"/>
          <p:cNvSpPr txBox="1"/>
          <p:nvPr/>
        </p:nvSpPr>
        <p:spPr>
          <a:xfrm>
            <a:off x="26951225" y="9937275"/>
            <a:ext cx="18864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/>
              <a:t>Query text:</a:t>
            </a:r>
            <a:r>
              <a:rPr lang="en-US" sz="1500" i="1"/>
              <a:t> Bed frame - The angled headboard allows you to sit comfortably when reading in bed.</a:t>
            </a:r>
            <a:endParaRPr sz="1500" i="1"/>
          </a:p>
        </p:txBody>
      </p:sp>
      <p:pic>
        <p:nvPicPr>
          <p:cNvPr id="116" name="Google Shape;116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8734075" y="11718445"/>
            <a:ext cx="8497574" cy="190645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"/>
          <p:cNvSpPr txBox="1"/>
          <p:nvPr/>
        </p:nvSpPr>
        <p:spPr>
          <a:xfrm>
            <a:off x="26951225" y="11694975"/>
            <a:ext cx="178290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/>
              <a:t>Query text:</a:t>
            </a:r>
            <a:r>
              <a:rPr lang="en-US" sz="1500" i="1"/>
              <a:t> Trunk for toys - Looks like a suitcase, perfect for everything needed when it’s time to go on an adventure at home.</a:t>
            </a:r>
            <a:endParaRPr sz="1500" i="1"/>
          </a:p>
        </p:txBody>
      </p:sp>
      <p:cxnSp>
        <p:nvCxnSpPr>
          <p:cNvPr id="118" name="Google Shape;118;p1"/>
          <p:cNvCxnSpPr/>
          <p:nvPr/>
        </p:nvCxnSpPr>
        <p:spPr>
          <a:xfrm>
            <a:off x="19289350" y="6098200"/>
            <a:ext cx="1556400" cy="444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1"/>
          <p:cNvCxnSpPr/>
          <p:nvPr/>
        </p:nvCxnSpPr>
        <p:spPr>
          <a:xfrm rot="10800000" flipH="1">
            <a:off x="19269600" y="10950075"/>
            <a:ext cx="1571100" cy="168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0" name="Google Shape;120;p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6951225" y="14529718"/>
            <a:ext cx="5382176" cy="547508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"/>
          <p:cNvSpPr txBox="1"/>
          <p:nvPr/>
        </p:nvSpPr>
        <p:spPr>
          <a:xfrm>
            <a:off x="26760450" y="19088550"/>
            <a:ext cx="10641300" cy="7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8050" tIns="184025" rIns="368050" bIns="1840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4200" b="1" dirty="0">
                <a:solidFill>
                  <a:schemeClr val="accent1"/>
                </a:solidFill>
              </a:rPr>
              <a:t>Discussion</a:t>
            </a:r>
            <a:endParaRPr sz="42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Fine-tuned CLIP gives the best results in terms of ranking, but intermediate fusion with Conv Layer Statistics and multimodal VAE improve on vanilla CLIP and produce realistic results</a:t>
            </a:r>
            <a:endParaRPr sz="3000" dirty="0">
              <a:solidFill>
                <a:schemeClr val="dk1"/>
              </a:solidFill>
            </a:endParaRPr>
          </a:p>
          <a:p>
            <a:pPr marL="457200" marR="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CLIP’s strong prior on functional similarity may give it a boost on ranking metrics</a:t>
            </a:r>
            <a:endParaRPr sz="3000" dirty="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 dirty="0">
                <a:solidFill>
                  <a:schemeClr val="accent1"/>
                </a:solidFill>
              </a:rPr>
              <a:t>Future Work</a:t>
            </a:r>
            <a:endParaRPr sz="4200" b="1" dirty="0">
              <a:solidFill>
                <a:schemeClr val="accent1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Combine intermediate fusion with CLIP</a:t>
            </a:r>
            <a:endParaRPr sz="3000" dirty="0">
              <a:solidFill>
                <a:schemeClr val="dk1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 dirty="0">
                <a:solidFill>
                  <a:schemeClr val="dk1"/>
                </a:solidFill>
              </a:rPr>
              <a:t>Take a data-centric approach to toss out bad examples in the dataset and perform more data augmentation</a:t>
            </a:r>
            <a:endParaRPr sz="3000" dirty="0">
              <a:solidFill>
                <a:schemeClr val="dk1"/>
              </a:solidFill>
            </a:endParaRPr>
          </a:p>
        </p:txBody>
      </p:sp>
      <p:pic>
        <p:nvPicPr>
          <p:cNvPr id="122" name="Google Shape;122;p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2379900" y="15128938"/>
            <a:ext cx="4687500" cy="42766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"/>
          <p:cNvSpPr txBox="1"/>
          <p:nvPr/>
        </p:nvSpPr>
        <p:spPr>
          <a:xfrm>
            <a:off x="29105075" y="14713050"/>
            <a:ext cx="2520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Multimodal VAE</a:t>
            </a:r>
            <a:endParaRPr sz="2000" b="1"/>
          </a:p>
        </p:txBody>
      </p:sp>
      <p:sp>
        <p:nvSpPr>
          <p:cNvPr id="124" name="Google Shape;124;p1"/>
          <p:cNvSpPr txBox="1"/>
          <p:nvPr/>
        </p:nvSpPr>
        <p:spPr>
          <a:xfrm>
            <a:off x="33249452" y="14713050"/>
            <a:ext cx="2948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Intermediate Fusion</a:t>
            </a:r>
            <a:endParaRPr sz="2000" b="1"/>
          </a:p>
        </p:txBody>
      </p:sp>
      <p:sp>
        <p:nvSpPr>
          <p:cNvPr id="125" name="Google Shape;125;p1"/>
          <p:cNvSpPr txBox="1"/>
          <p:nvPr/>
        </p:nvSpPr>
        <p:spPr>
          <a:xfrm>
            <a:off x="26951225" y="9179950"/>
            <a:ext cx="4529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C000"/>
                </a:solidFill>
              </a:rPr>
              <a:t>Ranking Examples</a:t>
            </a:r>
            <a:endParaRPr sz="2800" b="1" dirty="0">
              <a:solidFill>
                <a:srgbClr val="FFC000"/>
              </a:solidFill>
            </a:endParaRPr>
          </a:p>
        </p:txBody>
      </p:sp>
      <p:sp>
        <p:nvSpPr>
          <p:cNvPr id="126" name="Google Shape;126;p1"/>
          <p:cNvSpPr txBox="1"/>
          <p:nvPr/>
        </p:nvSpPr>
        <p:spPr>
          <a:xfrm>
            <a:off x="26951225" y="13935850"/>
            <a:ext cx="6828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C000"/>
                </a:solidFill>
              </a:rPr>
              <a:t>Embedding Visualizations (UMAP)</a:t>
            </a:r>
            <a:endParaRPr sz="28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526</Words>
  <Application>Microsoft Macintosh PowerPoint</Application>
  <PresentationFormat>Custom</PresentationFormat>
  <Paragraphs>89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Times New Roman</vt:lpstr>
      <vt:lpstr>Default Design</vt:lpstr>
      <vt:lpstr>Décor: Multimodal Retrieval for Interior Design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Décor: Multimodal Retrieval for Interior Design</dc:title>
  <cp:lastModifiedBy>Aiden Feng</cp:lastModifiedBy>
  <cp:revision>4</cp:revision>
  <dcterms:created xsi:type="dcterms:W3CDTF">1998-03-03T17:19:34Z</dcterms:created>
  <dcterms:modified xsi:type="dcterms:W3CDTF">2022-06-12T02:37:39Z</dcterms:modified>
</cp:coreProperties>
</file>